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65" r:id="rId2"/>
    <p:sldId id="266" r:id="rId3"/>
    <p:sldId id="269" r:id="rId4"/>
    <p:sldId id="267" r:id="rId5"/>
    <p:sldId id="270" r:id="rId6"/>
    <p:sldId id="271"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3E170-ED6B-474C-8094-E8CFE2436CA6}" v="1292" dt="2021-11-10T02:20:22.421"/>
    <p1510:client id="{63280A2F-E0CF-DC37-C4AE-D78B85AD7734}" v="190" dt="2021-11-11T19:26:22.537"/>
    <p1510:client id="{A277171F-CA7C-D7AB-EB89-BF9E52114F2E}" v="230" dt="2021-11-10T21:16:01.205"/>
    <p1510:client id="{EC75E6BB-C87D-A99B-8908-C12632FF6EBF}" v="2" dt="2021-11-10T13:38:03.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343" autoAdjust="0"/>
  </p:normalViewPr>
  <p:slideViewPr>
    <p:cSldViewPr snapToGrid="0">
      <p:cViewPr varScale="1">
        <p:scale>
          <a:sx n="71" d="100"/>
          <a:sy n="71" d="100"/>
        </p:scale>
        <p:origin x="111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E438E-2CEF-4CEC-8DDF-80D335545385}" type="datetimeFigureOut">
              <a:rPr lang="en-GB" smtClean="0"/>
              <a:t>05/07/2022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82716-DEE9-42FC-BEE8-90407E5222CF}" type="slidenum">
              <a:rPr lang="en-GB" smtClean="0"/>
              <a:t>‹#›</a:t>
            </a:fld>
            <a:endParaRPr lang="en-GB"/>
          </a:p>
        </p:txBody>
      </p:sp>
    </p:spTree>
    <p:extLst>
      <p:ext uri="{BB962C8B-B14F-4D97-AF65-F5344CB8AC3E}">
        <p14:creationId xmlns:p14="http://schemas.microsoft.com/office/powerpoint/2010/main" val="234677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goals of the presentation help us to define the Azure Orbital functionalities and the areas in which the Orbital can be applied. </a:t>
            </a:r>
            <a:endParaRPr lang="en-GB" dirty="0"/>
          </a:p>
        </p:txBody>
      </p:sp>
      <p:sp>
        <p:nvSpPr>
          <p:cNvPr id="4" name="Slide Number Placeholder 3"/>
          <p:cNvSpPr>
            <a:spLocks noGrp="1"/>
          </p:cNvSpPr>
          <p:nvPr>
            <p:ph type="sldNum" sz="quarter" idx="5"/>
          </p:nvPr>
        </p:nvSpPr>
        <p:spPr/>
        <p:txBody>
          <a:bodyPr/>
          <a:lstStyle/>
          <a:p>
            <a:fld id="{69282716-DEE9-42FC-BEE8-90407E5222CF}" type="slidenum">
              <a:rPr lang="en-GB" smtClean="0"/>
              <a:t>2</a:t>
            </a:fld>
            <a:endParaRPr lang="en-GB"/>
          </a:p>
        </p:txBody>
      </p:sp>
    </p:spTree>
    <p:extLst>
      <p:ext uri="{BB962C8B-B14F-4D97-AF65-F5344CB8AC3E}">
        <p14:creationId xmlns:p14="http://schemas.microsoft.com/office/powerpoint/2010/main" val="2729874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Orbital aimed to be an advancement on the existing cloud services by providing a connection with the satellites.  The new plan will give the user more flexibility in the plannings, the user can determine the time for machine learning. For space enthusiasts, the new technology can provide more accurate imageries, better connection to ensure a smooth operation, and more available options. </a:t>
            </a:r>
            <a:endParaRPr lang="en-GB" dirty="0"/>
          </a:p>
        </p:txBody>
      </p:sp>
      <p:sp>
        <p:nvSpPr>
          <p:cNvPr id="4" name="Slide Number Placeholder 3"/>
          <p:cNvSpPr>
            <a:spLocks noGrp="1"/>
          </p:cNvSpPr>
          <p:nvPr>
            <p:ph type="sldNum" sz="quarter" idx="5"/>
          </p:nvPr>
        </p:nvSpPr>
        <p:spPr/>
        <p:txBody>
          <a:bodyPr/>
          <a:lstStyle/>
          <a:p>
            <a:fld id="{69282716-DEE9-42FC-BEE8-90407E5222CF}" type="slidenum">
              <a:rPr lang="en-GB" smtClean="0"/>
              <a:t>3</a:t>
            </a:fld>
            <a:endParaRPr lang="en-GB"/>
          </a:p>
        </p:txBody>
      </p:sp>
    </p:spTree>
    <p:extLst>
      <p:ext uri="{BB962C8B-B14F-4D97-AF65-F5344CB8AC3E}">
        <p14:creationId xmlns:p14="http://schemas.microsoft.com/office/powerpoint/2010/main" val="35558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Orbital is a complex system that enables the transmission of information through intermediate satellites. It has many areas of applications in our lives from national defense to energy production. The system provide a focused approach to the different operations and extends globally, working with the different local systems. There are two main benefits of the Azure Orbital System. </a:t>
            </a:r>
          </a:p>
          <a:p>
            <a:endParaRPr lang="en-GB" dirty="0"/>
          </a:p>
        </p:txBody>
      </p:sp>
      <p:sp>
        <p:nvSpPr>
          <p:cNvPr id="4" name="Slide Number Placeholder 3"/>
          <p:cNvSpPr>
            <a:spLocks noGrp="1"/>
          </p:cNvSpPr>
          <p:nvPr>
            <p:ph type="sldNum" sz="quarter" idx="5"/>
          </p:nvPr>
        </p:nvSpPr>
        <p:spPr/>
        <p:txBody>
          <a:bodyPr/>
          <a:lstStyle/>
          <a:p>
            <a:fld id="{69282716-DEE9-42FC-BEE8-90407E5222CF}" type="slidenum">
              <a:rPr lang="en-GB" smtClean="0"/>
              <a:t>4</a:t>
            </a:fld>
            <a:endParaRPr lang="en-GB"/>
          </a:p>
        </p:txBody>
      </p:sp>
    </p:spTree>
    <p:extLst>
      <p:ext uri="{BB962C8B-B14F-4D97-AF65-F5344CB8AC3E}">
        <p14:creationId xmlns:p14="http://schemas.microsoft.com/office/powerpoint/2010/main" val="237686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plenty of clouds in the atmosphere. While the clouds are beautiful and provide us with excellent inspirations for photography, they obstruct the satellite observations at times. Azure Orbital has a SpaceEye function to see through the clouds and give us a clearer image of the Earth. </a:t>
            </a:r>
            <a:endParaRPr lang="en-GB" dirty="0"/>
          </a:p>
        </p:txBody>
      </p:sp>
      <p:sp>
        <p:nvSpPr>
          <p:cNvPr id="4" name="Slide Number Placeholder 3"/>
          <p:cNvSpPr>
            <a:spLocks noGrp="1"/>
          </p:cNvSpPr>
          <p:nvPr>
            <p:ph type="sldNum" sz="quarter" idx="5"/>
          </p:nvPr>
        </p:nvSpPr>
        <p:spPr/>
        <p:txBody>
          <a:bodyPr/>
          <a:lstStyle/>
          <a:p>
            <a:fld id="{69282716-DEE9-42FC-BEE8-90407E5222CF}" type="slidenum">
              <a:rPr lang="en-GB" smtClean="0"/>
              <a:t>5</a:t>
            </a:fld>
            <a:endParaRPr lang="en-GB"/>
          </a:p>
        </p:txBody>
      </p:sp>
    </p:spTree>
    <p:extLst>
      <p:ext uri="{BB962C8B-B14F-4D97-AF65-F5344CB8AC3E}">
        <p14:creationId xmlns:p14="http://schemas.microsoft.com/office/powerpoint/2010/main" val="386266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statement showed the extent of challenges posed by the clouds. 67% of the sky is covered by the clouds </a:t>
            </a:r>
            <a:r>
              <a:rPr lang="en-US"/>
              <a:t>on average. </a:t>
            </a:r>
            <a:endParaRPr lang="en-GB" dirty="0"/>
          </a:p>
        </p:txBody>
      </p:sp>
      <p:sp>
        <p:nvSpPr>
          <p:cNvPr id="4" name="Slide Number Placeholder 3"/>
          <p:cNvSpPr>
            <a:spLocks noGrp="1"/>
          </p:cNvSpPr>
          <p:nvPr>
            <p:ph type="sldNum" sz="quarter" idx="5"/>
          </p:nvPr>
        </p:nvSpPr>
        <p:spPr/>
        <p:txBody>
          <a:bodyPr/>
          <a:lstStyle/>
          <a:p>
            <a:fld id="{69282716-DEE9-42FC-BEE8-90407E5222CF}" type="slidenum">
              <a:rPr lang="en-GB" smtClean="0"/>
              <a:t>6</a:t>
            </a:fld>
            <a:endParaRPr lang="en-GB"/>
          </a:p>
        </p:txBody>
      </p:sp>
    </p:spTree>
    <p:extLst>
      <p:ext uri="{BB962C8B-B14F-4D97-AF65-F5344CB8AC3E}">
        <p14:creationId xmlns:p14="http://schemas.microsoft.com/office/powerpoint/2010/main" val="314056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Orbital can be applied for helping with global communications. This enables the user to obtain data for the machine learning process. DeeperVision software help to analyze the collected Earth data. Its application extend to detecting changes within the geographical landscape and identifying any possible changes in the weather. </a:t>
            </a:r>
          </a:p>
          <a:p>
            <a:endParaRPr lang="en-US" dirty="0"/>
          </a:p>
          <a:p>
            <a:r>
              <a:rPr lang="en-US" dirty="0"/>
              <a:t>Since 2021, Microsoft added the function to process the satellite images. The new upgrade aimed to speed up the download time and to help improving the image analysis. From the upgrade, the users can have a better opportunity for learning about the earth more than before. It brings us a step closer to creating a more sustainable environment. </a:t>
            </a:r>
          </a:p>
        </p:txBody>
      </p:sp>
      <p:sp>
        <p:nvSpPr>
          <p:cNvPr id="4" name="Slide Number Placeholder 3"/>
          <p:cNvSpPr>
            <a:spLocks noGrp="1"/>
          </p:cNvSpPr>
          <p:nvPr>
            <p:ph type="sldNum" sz="quarter" idx="5"/>
          </p:nvPr>
        </p:nvSpPr>
        <p:spPr/>
        <p:txBody>
          <a:bodyPr/>
          <a:lstStyle/>
          <a:p>
            <a:fld id="{69282716-DEE9-42FC-BEE8-90407E5222CF}" type="slidenum">
              <a:rPr lang="en-GB" smtClean="0"/>
              <a:t>7</a:t>
            </a:fld>
            <a:endParaRPr lang="en-GB"/>
          </a:p>
        </p:txBody>
      </p:sp>
    </p:spTree>
    <p:extLst>
      <p:ext uri="{BB962C8B-B14F-4D97-AF65-F5344CB8AC3E}">
        <p14:creationId xmlns:p14="http://schemas.microsoft.com/office/powerpoint/2010/main" val="188612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7/5/2022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5633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7/5/2022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73563178"/>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FD0D-B853-17A3-F2EE-076142556EE7}"/>
              </a:ext>
            </a:extLst>
          </p:cNvPr>
          <p:cNvSpPr>
            <a:spLocks noGrp="1"/>
          </p:cNvSpPr>
          <p:nvPr>
            <p:ph type="ctrTitle"/>
          </p:nvPr>
        </p:nvSpPr>
        <p:spPr>
          <a:xfrm>
            <a:off x="838200" y="226061"/>
            <a:ext cx="10515600" cy="1092050"/>
          </a:xfrm>
        </p:spPr>
        <p:txBody>
          <a:bodyPr>
            <a:normAutofit/>
          </a:bodyPr>
          <a:lstStyle/>
          <a:p>
            <a:pPr algn="ctr"/>
            <a:r>
              <a:rPr lang="en-US" sz="4800"/>
              <a:t>Azure Orbital and its applications</a:t>
            </a:r>
            <a:endParaRPr lang="en-GB" sz="4800"/>
          </a:p>
        </p:txBody>
      </p:sp>
      <p:sp useBgFill="1">
        <p:nvSpPr>
          <p:cNvPr id="12" name="Rectangle 1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484953E3-698A-8928-AA47-8FDEA9932AC4}"/>
              </a:ext>
            </a:extLst>
          </p:cNvPr>
          <p:cNvSpPr>
            <a:spLocks noGrp="1"/>
          </p:cNvSpPr>
          <p:nvPr>
            <p:ph type="subTitle" idx="1"/>
          </p:nvPr>
        </p:nvSpPr>
        <p:spPr>
          <a:xfrm>
            <a:off x="1220089" y="1511968"/>
            <a:ext cx="9751823" cy="582612"/>
          </a:xfrm>
        </p:spPr>
        <p:txBody>
          <a:bodyPr anchor="ctr">
            <a:normAutofit/>
          </a:bodyPr>
          <a:lstStyle/>
          <a:p>
            <a:pPr algn="ctr"/>
            <a:r>
              <a:rPr lang="en-US" sz="2400"/>
              <a:t>Haocheng Lin</a:t>
            </a:r>
          </a:p>
          <a:p>
            <a:pPr algn="ctr"/>
            <a:endParaRPr lang="en-GB" sz="2400"/>
          </a:p>
        </p:txBody>
      </p:sp>
      <p:sp>
        <p:nvSpPr>
          <p:cNvPr id="14" name="Rectangle 1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A7F2AC9-F1D0-E72D-D791-89D884E3271D}"/>
              </a:ext>
            </a:extLst>
          </p:cNvPr>
          <p:cNvPicPr>
            <a:picLocks noChangeAspect="1"/>
          </p:cNvPicPr>
          <p:nvPr/>
        </p:nvPicPr>
        <p:blipFill>
          <a:blip r:embed="rId2"/>
          <a:stretch>
            <a:fillRect/>
          </a:stretch>
        </p:blipFill>
        <p:spPr>
          <a:xfrm>
            <a:off x="838199" y="2912899"/>
            <a:ext cx="5140661" cy="2853066"/>
          </a:xfrm>
          <a:prstGeom prst="rect">
            <a:avLst/>
          </a:prstGeom>
        </p:spPr>
      </p:pic>
      <p:pic>
        <p:nvPicPr>
          <p:cNvPr id="4" name="Picture 3">
            <a:extLst>
              <a:ext uri="{FF2B5EF4-FFF2-40B4-BE49-F238E27FC236}">
                <a16:creationId xmlns:a16="http://schemas.microsoft.com/office/drawing/2014/main" id="{A2540F55-546C-6178-3921-B8DD895B53AB}"/>
              </a:ext>
            </a:extLst>
          </p:cNvPr>
          <p:cNvPicPr>
            <a:picLocks noChangeAspect="1"/>
          </p:cNvPicPr>
          <p:nvPr/>
        </p:nvPicPr>
        <p:blipFill>
          <a:blip r:embed="rId3"/>
          <a:stretch>
            <a:fillRect/>
          </a:stretch>
        </p:blipFill>
        <p:spPr>
          <a:xfrm>
            <a:off x="6213142" y="2912901"/>
            <a:ext cx="5140656" cy="2853063"/>
          </a:xfrm>
          <a:prstGeom prst="rect">
            <a:avLst/>
          </a:prstGeom>
        </p:spPr>
      </p:pic>
    </p:spTree>
    <p:extLst>
      <p:ext uri="{BB962C8B-B14F-4D97-AF65-F5344CB8AC3E}">
        <p14:creationId xmlns:p14="http://schemas.microsoft.com/office/powerpoint/2010/main" val="117949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973E-7A82-491E-A73F-39683B734759}"/>
              </a:ext>
            </a:extLst>
          </p:cNvPr>
          <p:cNvSpPr>
            <a:spLocks noGrp="1"/>
          </p:cNvSpPr>
          <p:nvPr>
            <p:ph type="ctrTitle"/>
          </p:nvPr>
        </p:nvSpPr>
        <p:spPr/>
        <p:txBody>
          <a:bodyPr/>
          <a:lstStyle/>
          <a:p>
            <a:r>
              <a:rPr lang="en-US"/>
              <a:t>What are we trying to accomplish?</a:t>
            </a:r>
          </a:p>
        </p:txBody>
      </p:sp>
      <p:sp>
        <p:nvSpPr>
          <p:cNvPr id="3" name="Subtitle 2">
            <a:extLst>
              <a:ext uri="{FF2B5EF4-FFF2-40B4-BE49-F238E27FC236}">
                <a16:creationId xmlns:a16="http://schemas.microsoft.com/office/drawing/2014/main" id="{A1FA87D9-3D2A-40AD-A418-0886FD5577CF}"/>
              </a:ext>
            </a:extLst>
          </p:cNvPr>
          <p:cNvSpPr>
            <a:spLocks noGrp="1"/>
          </p:cNvSpPr>
          <p:nvPr>
            <p:ph type="subTitle" idx="1"/>
          </p:nvPr>
        </p:nvSpPr>
        <p:spPr/>
        <p:txBody>
          <a:bodyPr vert="horz" lIns="91440" tIns="45720" rIns="91440" bIns="45720" rtlCol="0" anchor="t">
            <a:normAutofit/>
          </a:bodyPr>
          <a:lstStyle/>
          <a:p>
            <a:pPr marL="457200" indent="-457200">
              <a:buFont typeface="Wingdings" panose="020B0604020202020204" pitchFamily="34" charset="0"/>
              <a:buChar char="q"/>
            </a:pPr>
            <a:r>
              <a:rPr lang="en-US" dirty="0"/>
              <a:t>Define the functionalities of Azure Orbital</a:t>
            </a:r>
          </a:p>
          <a:p>
            <a:pPr marL="457200" indent="-457200">
              <a:buFont typeface="Wingdings" panose="020B0604020202020204" pitchFamily="34" charset="0"/>
              <a:buChar char="q"/>
            </a:pPr>
            <a:r>
              <a:rPr lang="en-US" dirty="0"/>
              <a:t>Learn about the applications of Azure Orbital</a:t>
            </a:r>
          </a:p>
        </p:txBody>
      </p:sp>
    </p:spTree>
    <p:extLst>
      <p:ext uri="{BB962C8B-B14F-4D97-AF65-F5344CB8AC3E}">
        <p14:creationId xmlns:p14="http://schemas.microsoft.com/office/powerpoint/2010/main" val="75294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C948FE-537D-5B47-2BAE-0100BD8870CA}"/>
              </a:ext>
            </a:extLst>
          </p:cNvPr>
          <p:cNvPicPr>
            <a:picLocks noChangeAspect="1"/>
          </p:cNvPicPr>
          <p:nvPr/>
        </p:nvPicPr>
        <p:blipFill rotWithShape="1">
          <a:blip r:embed="rId3"/>
          <a:srcRect t="5165" b="10248"/>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F973E-7A82-491E-A73F-39683B734759}"/>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sz="3600">
                <a:solidFill>
                  <a:schemeClr val="bg1"/>
                </a:solidFill>
              </a:rPr>
              <a:t>Background</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BF973E-7A82-491E-A73F-39683B734759}"/>
              </a:ext>
            </a:extLst>
          </p:cNvPr>
          <p:cNvSpPr>
            <a:spLocks noGrp="1"/>
          </p:cNvSpPr>
          <p:nvPr>
            <p:ph type="ctrTitle"/>
          </p:nvPr>
        </p:nvSpPr>
        <p:spPr>
          <a:xfrm>
            <a:off x="477981" y="1122363"/>
            <a:ext cx="4023360" cy="3204134"/>
          </a:xfrm>
        </p:spPr>
        <p:txBody>
          <a:bodyPr anchor="b">
            <a:normAutofit/>
          </a:bodyPr>
          <a:lstStyle/>
          <a:p>
            <a:r>
              <a:rPr lang="en-US" sz="4800"/>
              <a:t>What is Azure Orbital?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diagram&#10;&#10;Description automatically generated with medium confidence">
            <a:extLst>
              <a:ext uri="{FF2B5EF4-FFF2-40B4-BE49-F238E27FC236}">
                <a16:creationId xmlns:a16="http://schemas.microsoft.com/office/drawing/2014/main" id="{881E0C0E-B002-A7FF-A9C0-070B2BEE197A}"/>
              </a:ext>
            </a:extLst>
          </p:cNvPr>
          <p:cNvPicPr>
            <a:picLocks noChangeAspect="1"/>
          </p:cNvPicPr>
          <p:nvPr/>
        </p:nvPicPr>
        <p:blipFill>
          <a:blip r:embed="rId3"/>
          <a:stretch>
            <a:fillRect/>
          </a:stretch>
        </p:blipFill>
        <p:spPr>
          <a:xfrm>
            <a:off x="5414356" y="1847298"/>
            <a:ext cx="6408836" cy="3012152"/>
          </a:xfrm>
          <a:prstGeom prst="rect">
            <a:avLst/>
          </a:prstGeom>
        </p:spPr>
      </p:pic>
    </p:spTree>
    <p:extLst>
      <p:ext uri="{BB962C8B-B14F-4D97-AF65-F5344CB8AC3E}">
        <p14:creationId xmlns:p14="http://schemas.microsoft.com/office/powerpoint/2010/main" val="427131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BF973E-7A82-491E-A73F-39683B734759}"/>
              </a:ext>
            </a:extLst>
          </p:cNvPr>
          <p:cNvSpPr>
            <a:spLocks noGrp="1"/>
          </p:cNvSpPr>
          <p:nvPr>
            <p:ph type="ctrTitle"/>
          </p:nvPr>
        </p:nvSpPr>
        <p:spPr>
          <a:xfrm>
            <a:off x="2103121" y="310343"/>
            <a:ext cx="7985759" cy="868823"/>
          </a:xfrm>
        </p:spPr>
        <p:txBody>
          <a:bodyPr anchor="ctr">
            <a:normAutofit/>
          </a:bodyPr>
          <a:lstStyle/>
          <a:p>
            <a:pPr algn="ctr"/>
            <a:r>
              <a:rPr lang="en-US" sz="2800"/>
              <a:t>Why do we need to develop Azure Orbital?</a:t>
            </a: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Clouds in the sky&#10;&#10;Description automatically generated with medium confidence">
            <a:extLst>
              <a:ext uri="{FF2B5EF4-FFF2-40B4-BE49-F238E27FC236}">
                <a16:creationId xmlns:a16="http://schemas.microsoft.com/office/drawing/2014/main" id="{C3EC6B65-FF3F-6311-BA67-F8458B8B2C87}"/>
              </a:ext>
            </a:extLst>
          </p:cNvPr>
          <p:cNvPicPr>
            <a:picLocks noChangeAspect="1"/>
          </p:cNvPicPr>
          <p:nvPr/>
        </p:nvPicPr>
        <p:blipFill>
          <a:blip r:embed="rId3"/>
          <a:stretch>
            <a:fillRect/>
          </a:stretch>
        </p:blipFill>
        <p:spPr>
          <a:xfrm>
            <a:off x="808679" y="2139484"/>
            <a:ext cx="2726042" cy="4096512"/>
          </a:xfrm>
          <a:prstGeom prst="rect">
            <a:avLst/>
          </a:prstGeom>
        </p:spPr>
      </p:pic>
      <p:pic>
        <p:nvPicPr>
          <p:cNvPr id="3" name="Picture 2" descr="A blue sky with clouds&#10;&#10;Description automatically generated with medium confidence">
            <a:extLst>
              <a:ext uri="{FF2B5EF4-FFF2-40B4-BE49-F238E27FC236}">
                <a16:creationId xmlns:a16="http://schemas.microsoft.com/office/drawing/2014/main" id="{A0DDCE4E-F680-73CD-7D8C-66323D605FE4}"/>
              </a:ext>
            </a:extLst>
          </p:cNvPr>
          <p:cNvPicPr>
            <a:picLocks noChangeAspect="1"/>
          </p:cNvPicPr>
          <p:nvPr/>
        </p:nvPicPr>
        <p:blipFill>
          <a:blip r:embed="rId4"/>
          <a:stretch>
            <a:fillRect/>
          </a:stretch>
        </p:blipFill>
        <p:spPr>
          <a:xfrm>
            <a:off x="4244340" y="2706412"/>
            <a:ext cx="3703320" cy="2962656"/>
          </a:xfrm>
          <a:prstGeom prst="rect">
            <a:avLst/>
          </a:prstGeom>
        </p:spPr>
      </p:pic>
      <p:pic>
        <p:nvPicPr>
          <p:cNvPr id="6" name="Picture 5" descr="A body of water with boats in it and mountains in the background&#10;&#10;Description automatically generated with medium confidence">
            <a:extLst>
              <a:ext uri="{FF2B5EF4-FFF2-40B4-BE49-F238E27FC236}">
                <a16:creationId xmlns:a16="http://schemas.microsoft.com/office/drawing/2014/main" id="{AC42504D-8C8B-1CD0-DD84-391B7EE7CFF1}"/>
              </a:ext>
            </a:extLst>
          </p:cNvPr>
          <p:cNvPicPr>
            <a:picLocks noChangeAspect="1"/>
          </p:cNvPicPr>
          <p:nvPr/>
        </p:nvPicPr>
        <p:blipFill>
          <a:blip r:embed="rId5"/>
          <a:stretch>
            <a:fillRect/>
          </a:stretch>
        </p:blipFill>
        <p:spPr>
          <a:xfrm>
            <a:off x="8165592" y="2956386"/>
            <a:ext cx="3703320" cy="2462707"/>
          </a:xfrm>
          <a:prstGeom prst="rect">
            <a:avLst/>
          </a:prstGeom>
        </p:spPr>
      </p:pic>
    </p:spTree>
    <p:extLst>
      <p:ext uri="{BB962C8B-B14F-4D97-AF65-F5344CB8AC3E}">
        <p14:creationId xmlns:p14="http://schemas.microsoft.com/office/powerpoint/2010/main" val="300628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F973E-7A82-491E-A73F-39683B734759}"/>
              </a:ext>
            </a:extLst>
          </p:cNvPr>
          <p:cNvSpPr>
            <a:spLocks noGrp="1"/>
          </p:cNvSpPr>
          <p:nvPr>
            <p:ph type="ctrTitle"/>
          </p:nvPr>
        </p:nvSpPr>
        <p:spPr>
          <a:xfrm>
            <a:off x="477981" y="1122363"/>
            <a:ext cx="4023360" cy="3204134"/>
          </a:xfrm>
        </p:spPr>
        <p:txBody>
          <a:bodyPr anchor="b">
            <a:normAutofit/>
          </a:bodyPr>
          <a:lstStyle/>
          <a:p>
            <a:r>
              <a:rPr lang="en-US" sz="4400"/>
              <a:t>Why do we need to develop Azure Orbital?</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ext, letter&#10;&#10;Description automatically generated">
            <a:extLst>
              <a:ext uri="{FF2B5EF4-FFF2-40B4-BE49-F238E27FC236}">
                <a16:creationId xmlns:a16="http://schemas.microsoft.com/office/drawing/2014/main" id="{289F9D73-5ABC-7ADC-303E-4B3E378225DB}"/>
              </a:ext>
            </a:extLst>
          </p:cNvPr>
          <p:cNvPicPr>
            <a:picLocks noChangeAspect="1"/>
          </p:cNvPicPr>
          <p:nvPr/>
        </p:nvPicPr>
        <p:blipFill>
          <a:blip r:embed="rId3"/>
          <a:stretch>
            <a:fillRect/>
          </a:stretch>
        </p:blipFill>
        <p:spPr>
          <a:xfrm>
            <a:off x="5566919" y="625683"/>
            <a:ext cx="5441740" cy="5455380"/>
          </a:xfrm>
          <a:prstGeom prst="rect">
            <a:avLst/>
          </a:prstGeom>
        </p:spPr>
      </p:pic>
    </p:spTree>
    <p:extLst>
      <p:ext uri="{BB962C8B-B14F-4D97-AF65-F5344CB8AC3E}">
        <p14:creationId xmlns:p14="http://schemas.microsoft.com/office/powerpoint/2010/main" val="222482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1C38F7-D0F8-4C45-80C3-83C79862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F973E-7A82-491E-A73F-39683B734759}"/>
              </a:ext>
            </a:extLst>
          </p:cNvPr>
          <p:cNvSpPr>
            <a:spLocks noGrp="1"/>
          </p:cNvSpPr>
          <p:nvPr>
            <p:ph type="ctrTitle"/>
          </p:nvPr>
        </p:nvSpPr>
        <p:spPr>
          <a:xfrm>
            <a:off x="6500981" y="1143000"/>
            <a:ext cx="4846320" cy="2898648"/>
          </a:xfrm>
        </p:spPr>
        <p:txBody>
          <a:bodyPr>
            <a:normAutofit/>
          </a:bodyPr>
          <a:lstStyle/>
          <a:p>
            <a:r>
              <a:rPr lang="en-US" sz="5400"/>
              <a:t>Azure Orbital Applications</a:t>
            </a:r>
          </a:p>
        </p:txBody>
      </p:sp>
      <p:sp>
        <p:nvSpPr>
          <p:cNvPr id="3" name="Subtitle 2">
            <a:extLst>
              <a:ext uri="{FF2B5EF4-FFF2-40B4-BE49-F238E27FC236}">
                <a16:creationId xmlns:a16="http://schemas.microsoft.com/office/drawing/2014/main" id="{A1FA87D9-3D2A-40AD-A418-0886FD5577CF}"/>
              </a:ext>
            </a:extLst>
          </p:cNvPr>
          <p:cNvSpPr>
            <a:spLocks noGrp="1"/>
          </p:cNvSpPr>
          <p:nvPr>
            <p:ph type="subTitle" idx="1"/>
          </p:nvPr>
        </p:nvSpPr>
        <p:spPr>
          <a:xfrm>
            <a:off x="6500981" y="4407408"/>
            <a:ext cx="4846320" cy="1335024"/>
          </a:xfrm>
        </p:spPr>
        <p:txBody>
          <a:bodyPr vert="horz" lIns="91440" tIns="45720" rIns="91440" bIns="45720" rtlCol="0">
            <a:normAutofit/>
          </a:bodyPr>
          <a:lstStyle/>
          <a:p>
            <a:pPr marL="457200" indent="-457200">
              <a:buFont typeface="Wingdings" panose="020B0604020202020204" pitchFamily="34" charset="0"/>
              <a:buChar char="q"/>
            </a:pPr>
            <a:r>
              <a:rPr lang="en-US" sz="2200"/>
              <a:t>Azure Orbital Earth Observation</a:t>
            </a:r>
          </a:p>
          <a:p>
            <a:pPr marL="457200" indent="-457200">
              <a:buFont typeface="Wingdings" panose="020B0604020202020204" pitchFamily="34" charset="0"/>
              <a:buChar char="q"/>
            </a:pPr>
            <a:r>
              <a:rPr lang="en-US" sz="2200"/>
              <a:t>Azure Orbital Global Communications</a:t>
            </a:r>
          </a:p>
        </p:txBody>
      </p:sp>
      <p:pic>
        <p:nvPicPr>
          <p:cNvPr id="5" name="Picture 4" descr="Graphical user interface, diagram&#10;&#10;Description automatically generated">
            <a:extLst>
              <a:ext uri="{FF2B5EF4-FFF2-40B4-BE49-F238E27FC236}">
                <a16:creationId xmlns:a16="http://schemas.microsoft.com/office/drawing/2014/main" id="{E84B26F4-483A-35F6-09AC-5438D20A01DD}"/>
              </a:ext>
            </a:extLst>
          </p:cNvPr>
          <p:cNvPicPr>
            <a:picLocks noChangeAspect="1"/>
          </p:cNvPicPr>
          <p:nvPr/>
        </p:nvPicPr>
        <p:blipFill>
          <a:blip r:embed="rId3"/>
          <a:stretch>
            <a:fillRect/>
          </a:stretch>
        </p:blipFill>
        <p:spPr>
          <a:xfrm>
            <a:off x="770612" y="191959"/>
            <a:ext cx="4950960" cy="3143860"/>
          </a:xfrm>
          <a:prstGeom prst="rect">
            <a:avLst/>
          </a:prstGeom>
        </p:spPr>
      </p:pic>
      <p:sp>
        <p:nvSpPr>
          <p:cNvPr id="12" name="Rectangle 11">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32773"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imeline&#10;&#10;Description automatically generated">
            <a:extLst>
              <a:ext uri="{FF2B5EF4-FFF2-40B4-BE49-F238E27FC236}">
                <a16:creationId xmlns:a16="http://schemas.microsoft.com/office/drawing/2014/main" id="{D188D60D-2140-2860-1341-26D879285290}"/>
              </a:ext>
            </a:extLst>
          </p:cNvPr>
          <p:cNvPicPr>
            <a:picLocks noChangeAspect="1"/>
          </p:cNvPicPr>
          <p:nvPr/>
        </p:nvPicPr>
        <p:blipFill>
          <a:blip r:embed="rId4"/>
          <a:stretch>
            <a:fillRect/>
          </a:stretch>
        </p:blipFill>
        <p:spPr>
          <a:xfrm>
            <a:off x="655000" y="3694921"/>
            <a:ext cx="5182184" cy="2798378"/>
          </a:xfrm>
          <a:prstGeom prst="rect">
            <a:avLst/>
          </a:prstGeom>
        </p:spPr>
      </p:pic>
      <p:sp>
        <p:nvSpPr>
          <p:cNvPr id="14" name="Rectangle 13">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95" y="4177748"/>
            <a:ext cx="4824407"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7714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131</TotalTime>
  <Words>420</Words>
  <Application>Microsoft Office PowerPoint</Application>
  <PresentationFormat>Widescreen</PresentationFormat>
  <Paragraphs>26</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 Next LT Pro</vt:lpstr>
      <vt:lpstr>Calibri</vt:lpstr>
      <vt:lpstr>Neue Haas Grotesk Text Pro</vt:lpstr>
      <vt:lpstr>Wingdings</vt:lpstr>
      <vt:lpstr>AccentBoxVTI</vt:lpstr>
      <vt:lpstr>Azure Orbital and its applications</vt:lpstr>
      <vt:lpstr>What are we trying to accomplish?</vt:lpstr>
      <vt:lpstr>Background</vt:lpstr>
      <vt:lpstr>What is Azure Orbital?</vt:lpstr>
      <vt:lpstr>Why do we need to develop Azure Orbital?</vt:lpstr>
      <vt:lpstr>Why do we need to develop Azure Orbital?</vt:lpstr>
      <vt:lpstr>Azure Orbital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Lin, Haocheng</cp:lastModifiedBy>
  <cp:revision>102</cp:revision>
  <dcterms:created xsi:type="dcterms:W3CDTF">2021-11-10T01:26:08Z</dcterms:created>
  <dcterms:modified xsi:type="dcterms:W3CDTF">2022-07-05T10:36:23Z</dcterms:modified>
</cp:coreProperties>
</file>